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7772400" cy="10058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4" autoAdjust="0"/>
    <p:restoredTop sz="94660"/>
  </p:normalViewPr>
  <p:slideViewPr>
    <p:cSldViewPr snapToGrid="0">
      <p:cViewPr>
        <p:scale>
          <a:sx n="100" d="100"/>
          <a:sy n="100" d="100"/>
        </p:scale>
        <p:origin x="1315" y="-8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IE HEITKAMP" userId="bf8f6494-dde3-4085-bca1-d466578b296e" providerId="ADAL" clId="{906A5946-551D-40E4-B09F-3E1C50C208F0}"/>
    <pc:docChg chg="custSel modSld">
      <pc:chgData name="JAMIE HEITKAMP" userId="bf8f6494-dde3-4085-bca1-d466578b296e" providerId="ADAL" clId="{906A5946-551D-40E4-B09F-3E1C50C208F0}" dt="2023-10-26T10:58:11.292" v="125" actId="20577"/>
      <pc:docMkLst>
        <pc:docMk/>
      </pc:docMkLst>
      <pc:sldChg chg="modSp">
        <pc:chgData name="JAMIE HEITKAMP" userId="bf8f6494-dde3-4085-bca1-d466578b296e" providerId="ADAL" clId="{906A5946-551D-40E4-B09F-3E1C50C208F0}" dt="2023-10-26T10:58:11.292" v="125" actId="20577"/>
        <pc:sldMkLst>
          <pc:docMk/>
          <pc:sldMk cId="1850711598" sldId="256"/>
        </pc:sldMkLst>
        <pc:spChg chg="mod">
          <ac:chgData name="JAMIE HEITKAMP" userId="bf8f6494-dde3-4085-bca1-d466578b296e" providerId="ADAL" clId="{906A5946-551D-40E4-B09F-3E1C50C208F0}" dt="2023-10-24T10:47:36.292" v="18" actId="20577"/>
          <ac:spMkLst>
            <pc:docMk/>
            <pc:sldMk cId="1850711598" sldId="256"/>
            <ac:spMk id="7" creationId="{43453124-D529-495E-AC39-2370F7154F67}"/>
          </ac:spMkLst>
        </pc:spChg>
        <pc:spChg chg="mod">
          <ac:chgData name="JAMIE HEITKAMP" userId="bf8f6494-dde3-4085-bca1-d466578b296e" providerId="ADAL" clId="{906A5946-551D-40E4-B09F-3E1C50C208F0}" dt="2023-10-26T10:58:11.292" v="125" actId="20577"/>
          <ac:spMkLst>
            <pc:docMk/>
            <pc:sldMk cId="1850711598" sldId="256"/>
            <ac:spMk id="13" creationId="{F14227FD-FECC-433B-9529-7DA88B7334CD}"/>
          </ac:spMkLst>
        </pc:spChg>
        <pc:spChg chg="mod">
          <ac:chgData name="JAMIE HEITKAMP" userId="bf8f6494-dde3-4085-bca1-d466578b296e" providerId="ADAL" clId="{906A5946-551D-40E4-B09F-3E1C50C208F0}" dt="2023-10-24T10:48:04.567" v="74" actId="20577"/>
          <ac:spMkLst>
            <pc:docMk/>
            <pc:sldMk cId="1850711598" sldId="256"/>
            <ac:spMk id="15" creationId="{4B09D688-374D-458A-9B47-F602F91D74FC}"/>
          </ac:spMkLst>
        </pc:spChg>
      </pc:sldChg>
    </pc:docChg>
  </pc:docChgLst>
  <pc:docChgLst>
    <pc:chgData clId="Web-{C36FF8C9-EEA5-7C9B-1674-85A199DCE945}"/>
    <pc:docChg chg="modSld">
      <pc:chgData name="" userId="" providerId="" clId="Web-{C36FF8C9-EEA5-7C9B-1674-85A199DCE945}" dt="2023-10-24T19:16:45.695" v="0" actId="20577"/>
      <pc:docMkLst>
        <pc:docMk/>
      </pc:docMkLst>
      <pc:sldChg chg="modSp">
        <pc:chgData name="" userId="" providerId="" clId="Web-{C36FF8C9-EEA5-7C9B-1674-85A199DCE945}" dt="2023-10-24T19:16:45.695" v="0" actId="20577"/>
        <pc:sldMkLst>
          <pc:docMk/>
          <pc:sldMk cId="1850711598" sldId="256"/>
        </pc:sldMkLst>
        <pc:spChg chg="mod">
          <ac:chgData name="" userId="" providerId="" clId="Web-{C36FF8C9-EEA5-7C9B-1674-85A199DCE945}" dt="2023-10-24T19:16:45.695" v="0" actId="20577"/>
          <ac:spMkLst>
            <pc:docMk/>
            <pc:sldMk cId="1850711598" sldId="256"/>
            <ac:spMk id="2" creationId="{BC3A91FF-8534-41A2-BD39-68BEC4D6B6C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584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399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351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415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53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393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59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732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163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195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469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DEEED-4530-499C-A6C9-2BB35437176E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422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heitkamp@gcswave.co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A91FF-8534-41A2-BD39-68BEC4D6B6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5507" y="413341"/>
            <a:ext cx="7772400" cy="734274"/>
          </a:xfrm>
          <a:solidFill>
            <a:schemeClr val="tx1"/>
          </a:solidFill>
        </p:spPr>
        <p:txBody>
          <a:bodyPr>
            <a:noAutofit/>
          </a:bodyPr>
          <a:lstStyle/>
          <a:p>
            <a:r>
              <a:rPr lang="en-US" sz="4400">
                <a:solidFill>
                  <a:schemeClr val="bg1"/>
                </a:solidFill>
                <a:latin typeface="KBZipaDeeDooDah"/>
                <a:ea typeface="KBZipaDeeDooDah" panose="02000603000000000000" pitchFamily="2" charset="0"/>
              </a:rPr>
              <a:t>Unit 1 Text Set 3 Newsletter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8579D7-5D6C-4BA4-B619-BCF5164A9D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236" y="1239353"/>
            <a:ext cx="1802099" cy="441973"/>
          </a:xfrm>
          <a:solidFill>
            <a:schemeClr val="tx1"/>
          </a:solidFill>
        </p:spPr>
        <p:txBody>
          <a:bodyPr>
            <a:normAutofit fontScale="85000" lnSpcReduction="10000"/>
          </a:bodyPr>
          <a:lstStyle/>
          <a:p>
            <a:r>
              <a:rPr lang="en-US" b="1" dirty="0">
                <a:solidFill>
                  <a:schemeClr val="bg1"/>
                </a:solidFill>
                <a:latin typeface="Eras Light ITC" panose="020B0402030504020804" pitchFamily="34" charset="0"/>
                <a:ea typeface="KBZipaDeeDooDah" panose="02000603000000000000" pitchFamily="2" charset="0"/>
              </a:rPr>
              <a:t>Important Dates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935767-85D6-4344-B14F-5E9E2F9D0B6C}"/>
              </a:ext>
            </a:extLst>
          </p:cNvPr>
          <p:cNvSpPr/>
          <p:nvPr/>
        </p:nvSpPr>
        <p:spPr>
          <a:xfrm>
            <a:off x="423081" y="266131"/>
            <a:ext cx="6960358" cy="9526137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024E98-41D6-477B-BB3A-3D1687002985}"/>
              </a:ext>
            </a:extLst>
          </p:cNvPr>
          <p:cNvSpPr txBox="1"/>
          <p:nvPr/>
        </p:nvSpPr>
        <p:spPr>
          <a:xfrm>
            <a:off x="588399" y="3624130"/>
            <a:ext cx="19849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b="1" dirty="0">
              <a:latin typeface="KG Call Me Maybe" panose="02000000000000000000" pitchFamily="2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2DECD727-CA04-4146-94B7-27F903FB818F}"/>
              </a:ext>
            </a:extLst>
          </p:cNvPr>
          <p:cNvSpPr txBox="1">
            <a:spLocks/>
          </p:cNvSpPr>
          <p:nvPr/>
        </p:nvSpPr>
        <p:spPr>
          <a:xfrm>
            <a:off x="2610231" y="1270677"/>
            <a:ext cx="4592933" cy="441973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  <a:latin typeface="Eras Light ITC" panose="020B0402030504020804" pitchFamily="34" charset="0"/>
                <a:ea typeface="KBZipaDeeDooDah" panose="02000603000000000000" pitchFamily="2" charset="0"/>
              </a:rPr>
              <a:t>Learning Targets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453124-D529-495E-AC39-2370F7154F67}"/>
              </a:ext>
            </a:extLst>
          </p:cNvPr>
          <p:cNvSpPr txBox="1"/>
          <p:nvPr/>
        </p:nvSpPr>
        <p:spPr>
          <a:xfrm>
            <a:off x="2516138" y="1743475"/>
            <a:ext cx="486730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Bahnschrift SemiLight Condensed" panose="020B0502040204020203" pitchFamily="34" charset="0"/>
              </a:rPr>
              <a:t>I can refer to details and examples in a text when explaining what the text says explicitly and when drawing inferences from the text.</a:t>
            </a:r>
          </a:p>
          <a:p>
            <a:r>
              <a:rPr lang="en-US" sz="1100" b="1" dirty="0">
                <a:latin typeface="Bahnschrift SemiLight Condensed" panose="020B0502040204020203" pitchFamily="34" charset="0"/>
              </a:rPr>
              <a:t>I can interpret information presented visually, orally, or quantitively and explain how the information contributes to an understanding of the text.  </a:t>
            </a:r>
          </a:p>
          <a:p>
            <a:r>
              <a:rPr lang="en-US" sz="1100" b="1" dirty="0">
                <a:latin typeface="Bahnschrift SemiLight Condensed" panose="020B0502040204020203" pitchFamily="34" charset="0"/>
              </a:rPr>
              <a:t>I can determine the central idea of a text and explain how it is supported by relevant details.</a:t>
            </a:r>
          </a:p>
          <a:p>
            <a:r>
              <a:rPr lang="en-US" sz="1100" b="1" dirty="0">
                <a:latin typeface="Bahnschrift SemiLight Condensed" panose="020B0502040204020203" pitchFamily="34" charset="0"/>
              </a:rPr>
              <a:t>I can write an opinion piece where I introduce a topic, use reasons to develop a topic and provide a concluding statement.</a:t>
            </a:r>
          </a:p>
          <a:p>
            <a:r>
              <a:rPr lang="en-US" sz="1100" b="1" dirty="0">
                <a:latin typeface="Bahnschrift SemiLight Condensed" panose="020B0502040204020203" pitchFamily="34" charset="0"/>
              </a:rPr>
              <a:t>I can write complete sentences.</a:t>
            </a:r>
          </a:p>
          <a:p>
            <a:endParaRPr lang="en-US" sz="1600" b="1" dirty="0">
              <a:latin typeface="KG Call Me Maybe" panose="02000000000000000000" pitchFamily="2" charset="0"/>
            </a:endParaRPr>
          </a:p>
          <a:p>
            <a:endParaRPr lang="en-US" sz="2400" b="1" dirty="0">
              <a:latin typeface="KG Call Me Maybe" panose="02000000000000000000" pitchFamily="2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9EE1A1C-B65D-4595-B393-199D0C7FB1ED}"/>
              </a:ext>
            </a:extLst>
          </p:cNvPr>
          <p:cNvSpPr txBox="1">
            <a:spLocks/>
          </p:cNvSpPr>
          <p:nvPr/>
        </p:nvSpPr>
        <p:spPr>
          <a:xfrm>
            <a:off x="715014" y="8543499"/>
            <a:ext cx="6376491" cy="564803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7772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chemeClr val="bg1"/>
                </a:solidFill>
                <a:latin typeface="KBZipaDeeDooDah" panose="02000603000000000000" pitchFamily="2" charset="0"/>
                <a:ea typeface="KBZipaDeeDooDah" panose="02000603000000000000" pitchFamily="2" charset="0"/>
              </a:rPr>
              <a:t>Contact Information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5034592-6D83-4A13-9CF9-E205DC21D9F6}"/>
              </a:ext>
            </a:extLst>
          </p:cNvPr>
          <p:cNvSpPr txBox="1"/>
          <p:nvPr/>
        </p:nvSpPr>
        <p:spPr>
          <a:xfrm>
            <a:off x="657650" y="9033912"/>
            <a:ext cx="64338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KG Call Me Maybe" panose="02000000000000000000" pitchFamily="2" charset="0"/>
              </a:rPr>
              <a:t>Phone: 937-548-2815   ext. 3227              Email: </a:t>
            </a:r>
            <a:r>
              <a:rPr lang="en-US" sz="2400" b="1" dirty="0">
                <a:latin typeface="KG Call Me Maybe" panose="02000000000000000000" pitchFamily="2" charset="0"/>
                <a:hlinkClick r:id="rId2"/>
              </a:rPr>
              <a:t>jheitkamp@gcswave.com</a:t>
            </a:r>
            <a:endParaRPr lang="en-US" sz="2400" b="1" dirty="0">
              <a:latin typeface="KG Call Me Maybe" panose="02000000000000000000" pitchFamily="2" charset="0"/>
            </a:endParaRPr>
          </a:p>
          <a:p>
            <a:pPr algn="ctr"/>
            <a:r>
              <a:rPr lang="en-US" sz="2400" b="1">
                <a:latin typeface="KG Call Me Maybe" panose="02000000000000000000" pitchFamily="2" charset="0"/>
              </a:rPr>
              <a:t>Message through Remind</a:t>
            </a:r>
            <a:endParaRPr lang="en-US" sz="2400" b="1" dirty="0">
              <a:latin typeface="KG Call Me Maybe" panose="02000000000000000000" pitchFamily="2" charset="0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215A5AAE-74BA-402B-B148-0DCAEEFF0A32}"/>
              </a:ext>
            </a:extLst>
          </p:cNvPr>
          <p:cNvSpPr txBox="1">
            <a:spLocks/>
          </p:cNvSpPr>
          <p:nvPr/>
        </p:nvSpPr>
        <p:spPr>
          <a:xfrm>
            <a:off x="588399" y="3369454"/>
            <a:ext cx="3643967" cy="441973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  <a:latin typeface="Eras Light ITC" panose="020B0402030504020804" pitchFamily="34" charset="0"/>
                <a:ea typeface="KBZipaDeeDooDah" panose="02000603000000000000" pitchFamily="2" charset="0"/>
              </a:rPr>
              <a:t>Vocabulary Words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14227FD-FECC-433B-9529-7DA88B7334CD}"/>
              </a:ext>
            </a:extLst>
          </p:cNvPr>
          <p:cNvSpPr txBox="1"/>
          <p:nvPr/>
        </p:nvSpPr>
        <p:spPr>
          <a:xfrm>
            <a:off x="579121" y="1737221"/>
            <a:ext cx="208788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KG Call Me Maybe" panose="02000000000000000000" pitchFamily="2" charset="0"/>
              </a:rPr>
              <a:t>Oct. 27    End of 1</a:t>
            </a:r>
            <a:r>
              <a:rPr lang="en-US" sz="1400" b="1" baseline="30000" dirty="0">
                <a:latin typeface="KG Call Me Maybe" panose="02000000000000000000" pitchFamily="2" charset="0"/>
              </a:rPr>
              <a:t>st</a:t>
            </a:r>
            <a:r>
              <a:rPr lang="en-US" sz="1400" b="1" dirty="0">
                <a:latin typeface="KG Call Me Maybe" panose="02000000000000000000" pitchFamily="2" charset="0"/>
              </a:rPr>
              <a:t> Quarter</a:t>
            </a:r>
          </a:p>
          <a:p>
            <a:r>
              <a:rPr lang="en-US" sz="1400" b="1" dirty="0">
                <a:latin typeface="KG Call Me Maybe" panose="02000000000000000000" pitchFamily="2" charset="0"/>
              </a:rPr>
              <a:t>Nov. 2	Vocabulary Quiz</a:t>
            </a:r>
          </a:p>
          <a:p>
            <a:r>
              <a:rPr lang="en-US" sz="1400" b="1" dirty="0">
                <a:latin typeface="KG Call Me Maybe" panose="02000000000000000000" pitchFamily="2" charset="0"/>
              </a:rPr>
              <a:t>Nov. 2	Picture Retakes</a:t>
            </a:r>
          </a:p>
          <a:p>
            <a:r>
              <a:rPr lang="en-US" sz="1400" b="1" dirty="0">
                <a:latin typeface="KG Call Me Maybe" panose="02000000000000000000" pitchFamily="2" charset="0"/>
              </a:rPr>
              <a:t>Nov. 7      Parent-Teacher Conferences</a:t>
            </a:r>
          </a:p>
          <a:p>
            <a:r>
              <a:rPr lang="en-US" sz="1400" b="1" dirty="0">
                <a:latin typeface="KG Call Me Maybe" panose="02000000000000000000" pitchFamily="2" charset="0"/>
              </a:rPr>
              <a:t>Nov. 9      Parent-Teacher Conferences</a:t>
            </a:r>
          </a:p>
          <a:p>
            <a:r>
              <a:rPr lang="en-US" sz="1400" b="1" dirty="0">
                <a:latin typeface="KG Call Me Maybe" panose="02000000000000000000" pitchFamily="2" charset="0"/>
              </a:rPr>
              <a:t>Nov. 14     Parent-Teacher Conferences</a:t>
            </a:r>
          </a:p>
          <a:p>
            <a:r>
              <a:rPr lang="en-US" sz="1400" b="1" dirty="0">
                <a:latin typeface="KG Call Me Maybe" panose="02000000000000000000" pitchFamily="2" charset="0"/>
              </a:rPr>
              <a:t>Nov. 22-24  No School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49A8B0A2-AAA8-4088-9749-9B144927444D}"/>
              </a:ext>
            </a:extLst>
          </p:cNvPr>
          <p:cNvSpPr txBox="1">
            <a:spLocks/>
          </p:cNvSpPr>
          <p:nvPr/>
        </p:nvSpPr>
        <p:spPr>
          <a:xfrm>
            <a:off x="4448742" y="3344283"/>
            <a:ext cx="2786317" cy="441973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  <a:latin typeface="Eras Light ITC" panose="020B0402030504020804" pitchFamily="34" charset="0"/>
                <a:ea typeface="KBZipaDeeDooDah" panose="02000603000000000000" pitchFamily="2" charset="0"/>
              </a:rPr>
              <a:t>Reading Skills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B09D688-374D-458A-9B47-F602F91D74FC}"/>
              </a:ext>
            </a:extLst>
          </p:cNvPr>
          <p:cNvSpPr txBox="1"/>
          <p:nvPr/>
        </p:nvSpPr>
        <p:spPr>
          <a:xfrm>
            <a:off x="4448742" y="3744459"/>
            <a:ext cx="2536626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KG Call Me Maybe" panose="02000000000000000000" pitchFamily="2" charset="0"/>
              </a:rPr>
              <a:t>Main Idea/Key Details:</a:t>
            </a:r>
          </a:p>
          <a:p>
            <a:r>
              <a:rPr lang="en-US" sz="1400" b="1" dirty="0">
                <a:latin typeface="KG Call Me Maybe" panose="02000000000000000000" pitchFamily="2" charset="0"/>
              </a:rPr>
              <a:t>Main idea= Central Idea</a:t>
            </a:r>
          </a:p>
          <a:p>
            <a:r>
              <a:rPr lang="en-US" sz="1400" b="1" dirty="0">
                <a:latin typeface="KG Call Me Maybe" panose="02000000000000000000" pitchFamily="2" charset="0"/>
              </a:rPr>
              <a:t>-What is the passage is mostly about? </a:t>
            </a:r>
          </a:p>
          <a:p>
            <a:r>
              <a:rPr lang="en-US" sz="1400" b="1" dirty="0">
                <a:latin typeface="KG Call Me Maybe" panose="02000000000000000000" pitchFamily="2" charset="0"/>
              </a:rPr>
              <a:t>-What is the paragraph mostly about?</a:t>
            </a:r>
          </a:p>
          <a:p>
            <a:r>
              <a:rPr lang="en-US" sz="1400" b="1" dirty="0">
                <a:latin typeface="KG Call Me Maybe" panose="02000000000000000000" pitchFamily="2" charset="0"/>
              </a:rPr>
              <a:t>-What is the main idea?</a:t>
            </a:r>
          </a:p>
          <a:p>
            <a:r>
              <a:rPr lang="en-US" sz="1400" b="1" dirty="0">
                <a:latin typeface="KG Call Me Maybe" panose="02000000000000000000" pitchFamily="2" charset="0"/>
              </a:rPr>
              <a:t>-What is the central idea? </a:t>
            </a:r>
          </a:p>
          <a:p>
            <a:r>
              <a:rPr lang="en-US" sz="1400" b="1" dirty="0">
                <a:latin typeface="KG Call Me Maybe" panose="02000000000000000000" pitchFamily="2" charset="0"/>
              </a:rPr>
              <a:t>Key details = Relevant Details</a:t>
            </a:r>
          </a:p>
          <a:p>
            <a:r>
              <a:rPr lang="en-US" sz="1400" b="1" dirty="0">
                <a:latin typeface="KG Call Me Maybe" panose="02000000000000000000" pitchFamily="2" charset="0"/>
              </a:rPr>
              <a:t>-What are the key details?</a:t>
            </a:r>
          </a:p>
          <a:p>
            <a:r>
              <a:rPr lang="en-US" sz="1400" b="1" dirty="0">
                <a:latin typeface="KG Call Me Maybe" panose="02000000000000000000" pitchFamily="2" charset="0"/>
              </a:rPr>
              <a:t>-Which details support the main idea?</a:t>
            </a:r>
          </a:p>
          <a:p>
            <a:endParaRPr lang="en-US" sz="1400" b="1" dirty="0">
              <a:latin typeface="KG Call Me Maybe" panose="02000000000000000000" pitchFamily="2" charset="0"/>
            </a:endParaRPr>
          </a:p>
          <a:p>
            <a:endParaRPr lang="en-US" sz="400" b="1" dirty="0">
              <a:latin typeface="KG Call Me Maybe" panose="02000000000000000000" pitchFamily="2" charset="0"/>
            </a:endParaRPr>
          </a:p>
          <a:p>
            <a:endParaRPr lang="en-US" sz="2400" b="1" dirty="0">
              <a:latin typeface="KG Call Me Maybe" panose="02000000000000000000" pitchFamily="2" charset="0"/>
            </a:endParaRPr>
          </a:p>
          <a:p>
            <a:r>
              <a:rPr lang="en-US" sz="2400" b="1" dirty="0">
                <a:latin typeface="KG Call Me Maybe" panose="02000000000000000000" pitchFamily="2" charset="0"/>
              </a:rPr>
              <a:t> </a:t>
            </a:r>
          </a:p>
          <a:p>
            <a:endParaRPr lang="en-US" sz="2400" b="1" dirty="0">
              <a:latin typeface="KG Call Me Maybe" panose="02000000000000000000" pitchFamily="2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0E025B4-77DD-4E97-B551-945AA35E27CE}"/>
              </a:ext>
            </a:extLst>
          </p:cNvPr>
          <p:cNvSpPr txBox="1"/>
          <p:nvPr/>
        </p:nvSpPr>
        <p:spPr>
          <a:xfrm>
            <a:off x="588399" y="3759570"/>
            <a:ext cx="3643967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1600" b="1" u="sng" dirty="0">
                <a:latin typeface="Agency FB" panose="020B0503020202020204" pitchFamily="34" charset="0"/>
                <a:ea typeface="Cambria Math" panose="02040503050406030204" pitchFamily="18" charset="0"/>
              </a:rPr>
              <a:t>innovative - </a:t>
            </a:r>
            <a:r>
              <a:rPr lang="en-US" sz="1600" b="1" dirty="0">
                <a:latin typeface="Agency FB" panose="020B0503020202020204" pitchFamily="34" charset="0"/>
                <a:ea typeface="Cambria Math" panose="02040503050406030204" pitchFamily="18" charset="0"/>
              </a:rPr>
              <a:t> something new or done in a new way</a:t>
            </a:r>
          </a:p>
          <a:p>
            <a:pPr fontAlgn="base"/>
            <a:r>
              <a:rPr lang="en-US" sz="1600" b="1" u="sng" dirty="0">
                <a:latin typeface="Agency FB" panose="020B0503020202020204" pitchFamily="34" charset="0"/>
                <a:ea typeface="Cambria Math" panose="02040503050406030204" pitchFamily="18" charset="0"/>
              </a:rPr>
              <a:t>compassionate</a:t>
            </a:r>
            <a:r>
              <a:rPr lang="en-US" sz="1600" b="1" dirty="0">
                <a:latin typeface="Agency FB" panose="020B0503020202020204" pitchFamily="34" charset="0"/>
                <a:ea typeface="Cambria Math" panose="02040503050406030204" pitchFamily="18" charset="0"/>
              </a:rPr>
              <a:t> – to be sympathetic</a:t>
            </a:r>
          </a:p>
          <a:p>
            <a:pPr fontAlgn="base"/>
            <a:r>
              <a:rPr lang="en-US" sz="1600" b="1" u="sng" dirty="0">
                <a:latin typeface="Agency FB" panose="020B0503020202020204" pitchFamily="34" charset="0"/>
                <a:ea typeface="Cambria Math" panose="02040503050406030204" pitchFamily="18" charset="0"/>
              </a:rPr>
              <a:t>enterprise </a:t>
            </a:r>
            <a:r>
              <a:rPr lang="en-US" sz="1600" b="1" dirty="0">
                <a:latin typeface="Agency FB" panose="020B0503020202020204" pitchFamily="34" charset="0"/>
                <a:ea typeface="Cambria Math" panose="02040503050406030204" pitchFamily="18" charset="0"/>
              </a:rPr>
              <a:t>– something difficult or important that a person plans or tries to do</a:t>
            </a:r>
          </a:p>
          <a:p>
            <a:pPr fontAlgn="base"/>
            <a:r>
              <a:rPr lang="en-US" sz="1600" b="1" u="sng" dirty="0">
                <a:latin typeface="Agency FB" panose="020B0503020202020204" pitchFamily="34" charset="0"/>
                <a:ea typeface="Cambria Math" panose="02040503050406030204" pitchFamily="18" charset="0"/>
              </a:rPr>
              <a:t>exceptional</a:t>
            </a:r>
            <a:r>
              <a:rPr lang="en-US" sz="1600" b="1" dirty="0">
                <a:latin typeface="Agency FB" panose="020B0503020202020204" pitchFamily="34" charset="0"/>
                <a:ea typeface="Cambria Math" panose="02040503050406030204" pitchFamily="18" charset="0"/>
              </a:rPr>
              <a:t> – to be extraordinary</a:t>
            </a:r>
          </a:p>
          <a:p>
            <a:pPr fontAlgn="base"/>
            <a:r>
              <a:rPr lang="en-US" sz="1600" b="1" u="sng" dirty="0">
                <a:latin typeface="Agency FB" panose="020B0503020202020204" pitchFamily="34" charset="0"/>
                <a:ea typeface="Cambria Math" panose="02040503050406030204" pitchFamily="18" charset="0"/>
              </a:rPr>
              <a:t>funds</a:t>
            </a:r>
            <a:r>
              <a:rPr lang="en-US" sz="1600" b="1" dirty="0">
                <a:latin typeface="Agency FB" panose="020B0503020202020204" pitchFamily="34" charset="0"/>
                <a:ea typeface="Cambria Math" panose="02040503050406030204" pitchFamily="18" charset="0"/>
              </a:rPr>
              <a:t>- money that is ready for use</a:t>
            </a:r>
          </a:p>
          <a:p>
            <a:pPr fontAlgn="base"/>
            <a:r>
              <a:rPr lang="en-US" sz="1600" b="1" u="sng" dirty="0">
                <a:latin typeface="Agency FB" panose="020B0503020202020204" pitchFamily="34" charset="0"/>
                <a:ea typeface="Cambria Math" panose="02040503050406030204" pitchFamily="18" charset="0"/>
              </a:rPr>
              <a:t>process</a:t>
            </a:r>
            <a:r>
              <a:rPr lang="en-US" sz="1600" b="1" dirty="0">
                <a:latin typeface="Agency FB" panose="020B0503020202020204" pitchFamily="34" charset="0"/>
                <a:ea typeface="Cambria Math" panose="02040503050406030204" pitchFamily="18" charset="0"/>
              </a:rPr>
              <a:t> – a series of actions performed when making or doing something</a:t>
            </a:r>
          </a:p>
          <a:p>
            <a:pPr fontAlgn="base"/>
            <a:r>
              <a:rPr lang="en-US" sz="1600" b="1" u="sng" dirty="0">
                <a:latin typeface="Agency FB" panose="020B0503020202020204" pitchFamily="34" charset="0"/>
                <a:ea typeface="Cambria Math" panose="02040503050406030204" pitchFamily="18" charset="0"/>
              </a:rPr>
              <a:t>routine</a:t>
            </a:r>
            <a:r>
              <a:rPr lang="en-US" sz="1600" b="1" dirty="0">
                <a:latin typeface="Agency FB" panose="020B0503020202020204" pitchFamily="34" charset="0"/>
                <a:ea typeface="Cambria Math" panose="02040503050406030204" pitchFamily="18" charset="0"/>
              </a:rPr>
              <a:t> – a fixed way or method of doing something</a:t>
            </a:r>
          </a:p>
          <a:p>
            <a:pPr fontAlgn="base"/>
            <a:r>
              <a:rPr lang="en-US" sz="1600" b="1" u="sng" dirty="0">
                <a:latin typeface="Agency FB" panose="020B0503020202020204" pitchFamily="34" charset="0"/>
                <a:ea typeface="Cambria Math" panose="02040503050406030204" pitchFamily="18" charset="0"/>
              </a:rPr>
              <a:t>undertaking </a:t>
            </a:r>
            <a:r>
              <a:rPr lang="en-US" sz="1600" b="1" dirty="0">
                <a:latin typeface="Agency FB" panose="020B0503020202020204" pitchFamily="34" charset="0"/>
                <a:ea typeface="Cambria Math" panose="02040503050406030204" pitchFamily="18" charset="0"/>
              </a:rPr>
              <a:t>– something someone decides to do or start</a:t>
            </a:r>
          </a:p>
          <a:p>
            <a:pPr fontAlgn="base"/>
            <a:endParaRPr lang="en-US" sz="2000" b="1" dirty="0">
              <a:latin typeface="Agency FB" panose="020B0503020202020204" pitchFamily="34" charset="0"/>
              <a:ea typeface="Cambria Math" panose="02040503050406030204" pitchFamily="18" charset="0"/>
            </a:endParaRP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64820EA7-8C33-4DAC-8784-FEEFEA13514F}"/>
              </a:ext>
            </a:extLst>
          </p:cNvPr>
          <p:cNvSpPr txBox="1">
            <a:spLocks/>
          </p:cNvSpPr>
          <p:nvPr/>
        </p:nvSpPr>
        <p:spPr>
          <a:xfrm>
            <a:off x="569237" y="6832531"/>
            <a:ext cx="2097764" cy="441973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  <a:latin typeface="Eras Light ITC" panose="020B0402030504020804" pitchFamily="34" charset="0"/>
                <a:ea typeface="KBZipaDeeDooDah" panose="02000603000000000000" pitchFamily="2" charset="0"/>
              </a:rPr>
              <a:t>Grammar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9CFB09B-ED82-46E0-B497-09B3ADD7445E}"/>
              </a:ext>
            </a:extLst>
          </p:cNvPr>
          <p:cNvSpPr txBox="1"/>
          <p:nvPr/>
        </p:nvSpPr>
        <p:spPr>
          <a:xfrm>
            <a:off x="550733" y="7227976"/>
            <a:ext cx="217722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1400" b="1" dirty="0">
                <a:latin typeface="Agency FB" panose="020B0503020202020204" pitchFamily="34" charset="0"/>
              </a:rPr>
              <a:t>Subject- names the person or thing the sentence is about</a:t>
            </a:r>
          </a:p>
          <a:p>
            <a:pPr fontAlgn="base"/>
            <a:r>
              <a:rPr lang="en-US" sz="1400" b="1" dirty="0">
                <a:latin typeface="Agency FB" panose="020B0503020202020204" pitchFamily="34" charset="0"/>
              </a:rPr>
              <a:t>Predicate – tells what the subject is or does</a:t>
            </a:r>
            <a:endParaRPr lang="en-US" sz="1200" b="1" dirty="0">
              <a:latin typeface="KG Call Me Maybe" panose="02000000000000000000" pitchFamily="2" charset="0"/>
            </a:endParaRPr>
          </a:p>
          <a:p>
            <a:endParaRPr lang="en-US" sz="2400" b="1" dirty="0">
              <a:latin typeface="KG Call Me Maybe" panose="02000000000000000000" pitchFamily="2" charset="0"/>
            </a:endParaRP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E51B15CD-0F41-4D8C-8342-E4DCED23C6BB}"/>
              </a:ext>
            </a:extLst>
          </p:cNvPr>
          <p:cNvSpPr txBox="1">
            <a:spLocks/>
          </p:cNvSpPr>
          <p:nvPr/>
        </p:nvSpPr>
        <p:spPr>
          <a:xfrm>
            <a:off x="2791057" y="6832529"/>
            <a:ext cx="1606627" cy="441973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  <a:latin typeface="Eras Light ITC" panose="020B0402030504020804" pitchFamily="34" charset="0"/>
                <a:ea typeface="KBZipaDeeDooDah" panose="02000603000000000000" pitchFamily="2" charset="0"/>
              </a:rPr>
              <a:t>Writing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36262EA-A186-4C9D-A441-19C2811A542A}"/>
              </a:ext>
            </a:extLst>
          </p:cNvPr>
          <p:cNvSpPr txBox="1"/>
          <p:nvPr/>
        </p:nvSpPr>
        <p:spPr>
          <a:xfrm>
            <a:off x="2729331" y="7255787"/>
            <a:ext cx="175902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1400" b="1" dirty="0">
                <a:latin typeface="Agency FB" panose="020B0503020202020204" pitchFamily="34" charset="0"/>
              </a:rPr>
              <a:t>Opinion Writing</a:t>
            </a:r>
            <a:endParaRPr lang="en-US" sz="1200" b="1" dirty="0">
              <a:latin typeface="KG Call Me Maybe" panose="02000000000000000000" pitchFamily="2" charset="0"/>
            </a:endParaRPr>
          </a:p>
          <a:p>
            <a:endParaRPr lang="en-US" sz="2400" b="1" dirty="0">
              <a:latin typeface="KG Call Me Maybe" panose="02000000000000000000" pitchFamily="2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FB8556A-1193-4B0F-AAC7-5AA642A59029}"/>
              </a:ext>
            </a:extLst>
          </p:cNvPr>
          <p:cNvSpPr txBox="1"/>
          <p:nvPr/>
        </p:nvSpPr>
        <p:spPr>
          <a:xfrm>
            <a:off x="4521740" y="7237923"/>
            <a:ext cx="26194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1400" b="1" dirty="0">
                <a:latin typeface="Agency FB" panose="020B0503020202020204" pitchFamily="34" charset="0"/>
              </a:rPr>
              <a:t>Read 20 minutes</a:t>
            </a:r>
          </a:p>
          <a:p>
            <a:pPr fontAlgn="base"/>
            <a:r>
              <a:rPr lang="en-US" sz="1400" b="1" dirty="0">
                <a:latin typeface="Agency FB" panose="020B0503020202020204" pitchFamily="34" charset="0"/>
              </a:rPr>
              <a:t>Study vocabulary words</a:t>
            </a:r>
          </a:p>
          <a:p>
            <a:pPr fontAlgn="base"/>
            <a:r>
              <a:rPr lang="en-US" sz="1400" b="1" dirty="0" err="1">
                <a:latin typeface="Agency FB" panose="020B0503020202020204" pitchFamily="34" charset="0"/>
              </a:rPr>
              <a:t>ixL</a:t>
            </a:r>
            <a:r>
              <a:rPr lang="en-US" sz="1400" b="1" dirty="0">
                <a:latin typeface="Agency FB" panose="020B0503020202020204" pitchFamily="34" charset="0"/>
              </a:rPr>
              <a:t> Skill Plans</a:t>
            </a:r>
            <a:endParaRPr lang="en-US" sz="1200" b="1" dirty="0">
              <a:latin typeface="KG Call Me Maybe" panose="02000000000000000000" pitchFamily="2" charset="0"/>
            </a:endParaRPr>
          </a:p>
          <a:p>
            <a:endParaRPr lang="en-US" sz="2400" b="1" dirty="0">
              <a:latin typeface="KG Call Me Maybe" panose="02000000000000000000" pitchFamily="2" charset="0"/>
            </a:endParaRP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CC4DFEB0-1CC6-4959-A1E2-BF631EFB5B73}"/>
              </a:ext>
            </a:extLst>
          </p:cNvPr>
          <p:cNvSpPr txBox="1">
            <a:spLocks/>
          </p:cNvSpPr>
          <p:nvPr/>
        </p:nvSpPr>
        <p:spPr>
          <a:xfrm>
            <a:off x="4550084" y="6832530"/>
            <a:ext cx="2684975" cy="441973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  <a:latin typeface="Eras Light ITC" panose="020B0402030504020804" pitchFamily="34" charset="0"/>
                <a:ea typeface="KBZipaDeeDooDah" panose="02000603000000000000" pitchFamily="2" charset="0"/>
              </a:rPr>
              <a:t>At Home Practice Ideas</a:t>
            </a:r>
          </a:p>
        </p:txBody>
      </p:sp>
    </p:spTree>
    <p:extLst>
      <p:ext uri="{BB962C8B-B14F-4D97-AF65-F5344CB8AC3E}">
        <p14:creationId xmlns:p14="http://schemas.microsoft.com/office/powerpoint/2010/main" val="1850711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782BB49505424BA381E34161910C4D" ma:contentTypeVersion="35" ma:contentTypeDescription="Create a new document." ma:contentTypeScope="" ma:versionID="984c442fdb9b54caa0c2ebcc41e3cc82">
  <xsd:schema xmlns:xsd="http://www.w3.org/2001/XMLSchema" xmlns:xs="http://www.w3.org/2001/XMLSchema" xmlns:p="http://schemas.microsoft.com/office/2006/metadata/properties" xmlns:ns3="b4c8f522-c1be-41eb-bf4d-a9c34f20f00c" xmlns:ns4="9c019b88-2f71-46c9-8782-b6379448d859" targetNamespace="http://schemas.microsoft.com/office/2006/metadata/properties" ma:root="true" ma:fieldsID="b6a52c81242bd498661786fff5dab548" ns3:_="" ns4:_="">
    <xsd:import namespace="b4c8f522-c1be-41eb-bf4d-a9c34f20f00c"/>
    <xsd:import namespace="9c019b88-2f71-46c9-8782-b6379448d859"/>
    <xsd:element name="properties">
      <xsd:complexType>
        <xsd:sequence>
          <xsd:element name="documentManagement">
            <xsd:complexType>
              <xsd:all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CultureName" minOccurs="0"/>
                <xsd:element ref="ns3:AppVersion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TeamsChannelId" minOccurs="0"/>
                <xsd:element ref="ns3:Math_Settings" minOccurs="0"/>
                <xsd:element ref="ns3:Templates" minOccurs="0"/>
                <xsd:element ref="ns3:Distribution_Groups" minOccurs="0"/>
                <xsd:element ref="ns3:LMS_Mappings" minOccurs="0"/>
                <xsd:element ref="ns3:Self_Registration_Enabled0" minOccurs="0"/>
                <xsd:element ref="ns3:Is_Collaboration_Space_Locked" minOccurs="0"/>
                <xsd:element ref="ns3:IsNotebookLocked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c8f522-c1be-41eb-bf4d-a9c34f20f00c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Owner" ma:index="10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1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CultureName" ma:index="12" nillable="true" ma:displayName="Culture Name" ma:internalName="CultureName">
      <xsd:simpleType>
        <xsd:restriction base="dms:Text"/>
      </xsd:simpleType>
    </xsd:element>
    <xsd:element name="AppVersion" ma:index="13" nillable="true" ma:displayName="App Version" ma:internalName="AppVersion">
      <xsd:simpleType>
        <xsd:restriction base="dms:Text"/>
      </xsd:simpleType>
    </xsd:element>
    <xsd:element name="Teachers" ma:index="14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5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6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7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18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19" nillable="true" ma:displayName="Self_Registration_Enabled" ma:internalName="Self_Registration_Enabled">
      <xsd:simpleType>
        <xsd:restriction base="dms:Boolean"/>
      </xsd:simpleType>
    </xsd:element>
    <xsd:element name="Has_Teacher_Only_SectionGroup" ma:index="20" nillable="true" ma:displayName="Has Teacher Only SectionGroup" ma:internalName="Has_Teacher_Only_SectionGroup">
      <xsd:simpleType>
        <xsd:restriction base="dms:Boolean"/>
      </xsd:simpleType>
    </xsd:element>
    <xsd:element name="MediaServiceMetadata" ma:index="2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6" nillable="true" ma:displayName="MediaServiceAutoTags" ma:description="" ma:internalName="MediaServiceAutoTags" ma:readOnly="true">
      <xsd:simpleType>
        <xsd:restriction base="dms:Text"/>
      </xsd:simpleType>
    </xsd:element>
    <xsd:element name="MediaServiceEventHashCode" ma:index="2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3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3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TeamsChannelId" ma:index="33" nillable="true" ma:displayName="Teams Channel Id" ma:internalName="TeamsChannelId">
      <xsd:simpleType>
        <xsd:restriction base="dms:Text"/>
      </xsd:simpleType>
    </xsd:element>
    <xsd:element name="Math_Settings" ma:index="34" nillable="true" ma:displayName="Math Settings" ma:internalName="Math_Settings">
      <xsd:simpleType>
        <xsd:restriction base="dms:Text"/>
      </xsd:simpleType>
    </xsd:element>
    <xsd:element name="Templates" ma:index="35" nillable="true" ma:displayName="Templates" ma:internalName="Templates">
      <xsd:simpleType>
        <xsd:restriction base="dms:Note">
          <xsd:maxLength value="255"/>
        </xsd:restriction>
      </xsd:simpleType>
    </xsd:element>
    <xsd:element name="Distribution_Groups" ma:index="36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7" nillable="true" ma:displayName="LMS Mappings" ma:internalName="LMS_Mappings">
      <xsd:simpleType>
        <xsd:restriction base="dms:Note">
          <xsd:maxLength value="255"/>
        </xsd:restriction>
      </xsd:simpleType>
    </xsd:element>
    <xsd:element name="Self_Registration_Enabled0" ma:index="38" nillable="true" ma:displayName="Self Registration Enabled" ma:internalName="Self_Registration_Enabled0">
      <xsd:simpleType>
        <xsd:restriction base="dms:Boolean"/>
      </xsd:simpleType>
    </xsd:element>
    <xsd:element name="Is_Collaboration_Space_Locked" ma:index="39" nillable="true" ma:displayName="Is Collaboration Space Locked" ma:internalName="Is_Collaboration_Space_Locked">
      <xsd:simpleType>
        <xsd:restriction base="dms:Boolean"/>
      </xsd:simpleType>
    </xsd:element>
    <xsd:element name="IsNotebookLocked" ma:index="40" nillable="true" ma:displayName="Is Notebook Locked" ma:internalName="IsNotebookLocked">
      <xsd:simpleType>
        <xsd:restriction base="dms:Boolean"/>
      </xsd:simpleType>
    </xsd:element>
    <xsd:element name="_activity" ma:index="41" nillable="true" ma:displayName="_activity" ma:hidden="true" ma:internalName="_activity">
      <xsd:simpleType>
        <xsd:restriction base="dms:Note"/>
      </xsd:simpleType>
    </xsd:element>
    <xsd:element name="MediaServiceObjectDetectorVersions" ma:index="4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019b88-2f71-46c9-8782-b6379448d859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3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MS_Mappings xmlns="b4c8f522-c1be-41eb-bf4d-a9c34f20f00c" xsi:nil="true"/>
    <Math_Settings xmlns="b4c8f522-c1be-41eb-bf4d-a9c34f20f00c" xsi:nil="true"/>
    <Owner xmlns="b4c8f522-c1be-41eb-bf4d-a9c34f20f00c">
      <UserInfo>
        <DisplayName/>
        <AccountId xsi:nil="true"/>
        <AccountType/>
      </UserInfo>
    </Owner>
    <Distribution_Groups xmlns="b4c8f522-c1be-41eb-bf4d-a9c34f20f00c" xsi:nil="true"/>
    <Invited_Students xmlns="b4c8f522-c1be-41eb-bf4d-a9c34f20f00c" xsi:nil="true"/>
    <DefaultSectionNames xmlns="b4c8f522-c1be-41eb-bf4d-a9c34f20f00c" xsi:nil="true"/>
    <FolderType xmlns="b4c8f522-c1be-41eb-bf4d-a9c34f20f00c" xsi:nil="true"/>
    <Student_Groups xmlns="b4c8f522-c1be-41eb-bf4d-a9c34f20f00c">
      <UserInfo>
        <DisplayName/>
        <AccountId xsi:nil="true"/>
        <AccountType/>
      </UserInfo>
    </Student_Groups>
    <Invited_Teachers xmlns="b4c8f522-c1be-41eb-bf4d-a9c34f20f00c" xsi:nil="true"/>
    <_activity xmlns="b4c8f522-c1be-41eb-bf4d-a9c34f20f00c" xsi:nil="true"/>
    <Templates xmlns="b4c8f522-c1be-41eb-bf4d-a9c34f20f00c" xsi:nil="true"/>
    <AppVersion xmlns="b4c8f522-c1be-41eb-bf4d-a9c34f20f00c" xsi:nil="true"/>
    <Is_Collaboration_Space_Locked xmlns="b4c8f522-c1be-41eb-bf4d-a9c34f20f00c" xsi:nil="true"/>
    <Self_Registration_Enabled xmlns="b4c8f522-c1be-41eb-bf4d-a9c34f20f00c" xsi:nil="true"/>
    <Has_Teacher_Only_SectionGroup xmlns="b4c8f522-c1be-41eb-bf4d-a9c34f20f00c" xsi:nil="true"/>
    <CultureName xmlns="b4c8f522-c1be-41eb-bf4d-a9c34f20f00c" xsi:nil="true"/>
    <Students xmlns="b4c8f522-c1be-41eb-bf4d-a9c34f20f00c">
      <UserInfo>
        <DisplayName/>
        <AccountId xsi:nil="true"/>
        <AccountType/>
      </UserInfo>
    </Students>
    <TeamsChannelId xmlns="b4c8f522-c1be-41eb-bf4d-a9c34f20f00c" xsi:nil="true"/>
    <IsNotebookLocked xmlns="b4c8f522-c1be-41eb-bf4d-a9c34f20f00c" xsi:nil="true"/>
    <Self_Registration_Enabled0 xmlns="b4c8f522-c1be-41eb-bf4d-a9c34f20f00c" xsi:nil="true"/>
    <NotebookType xmlns="b4c8f522-c1be-41eb-bf4d-a9c34f20f00c" xsi:nil="true"/>
    <Teachers xmlns="b4c8f522-c1be-41eb-bf4d-a9c34f20f00c">
      <UserInfo>
        <DisplayName/>
        <AccountId xsi:nil="true"/>
        <AccountType/>
      </UserInfo>
    </Teachers>
  </documentManagement>
</p:properties>
</file>

<file path=customXml/itemProps1.xml><?xml version="1.0" encoding="utf-8"?>
<ds:datastoreItem xmlns:ds="http://schemas.openxmlformats.org/officeDocument/2006/customXml" ds:itemID="{21CA76CD-432E-4CB5-9622-1BA75CE97B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c8f522-c1be-41eb-bf4d-a9c34f20f00c"/>
    <ds:schemaRef ds:uri="9c019b88-2f71-46c9-8782-b6379448d8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47075C1-A6A6-4452-930E-55EB6DDCDF6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581924E-A690-4399-BFCC-B1462A91354D}">
  <ds:schemaRefs>
    <ds:schemaRef ds:uri="b4c8f522-c1be-41eb-bf4d-a9c34f20f00c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purl.org/dc/elements/1.1/"/>
    <ds:schemaRef ds:uri="http://www.w3.org/XML/1998/namespace"/>
    <ds:schemaRef ds:uri="http://schemas.openxmlformats.org/package/2006/metadata/core-properties"/>
    <ds:schemaRef ds:uri="9c019b88-2f71-46c9-8782-b6379448d859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15305</TotalTime>
  <Words>340</Words>
  <Application>Microsoft Office PowerPoint</Application>
  <PresentationFormat>Custom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Agency FB</vt:lpstr>
      <vt:lpstr>Arial</vt:lpstr>
      <vt:lpstr>Bahnschrift SemiLight Condensed</vt:lpstr>
      <vt:lpstr>Calibri</vt:lpstr>
      <vt:lpstr>Calibri Light</vt:lpstr>
      <vt:lpstr>Cambria Math</vt:lpstr>
      <vt:lpstr>Eras Light ITC</vt:lpstr>
      <vt:lpstr>KBZipaDeeDooDah</vt:lpstr>
      <vt:lpstr>KG Call Me Maybe</vt:lpstr>
      <vt:lpstr>Office Theme</vt:lpstr>
      <vt:lpstr>Unit 1 Text Set 3 Newsletter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September Newsletter</dc:title>
  <dc:creator>JAMIE HEITKAMP</dc:creator>
  <cp:lastModifiedBy>JAMIE HEITKAMP</cp:lastModifiedBy>
  <cp:revision>11</cp:revision>
  <cp:lastPrinted>2023-10-24T10:48:18Z</cp:lastPrinted>
  <dcterms:created xsi:type="dcterms:W3CDTF">2023-07-24T16:11:42Z</dcterms:created>
  <dcterms:modified xsi:type="dcterms:W3CDTF">2023-10-26T10:58:14Z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0x01010072782BB49505424BA381E34161910C4D</vt:lpwstr>
  </property>
</Properties>
</file>